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77724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" userDrawn="1">
          <p15:clr>
            <a:srgbClr val="A4A3A4"/>
          </p15:clr>
        </p15:guide>
        <p15:guide id="2" pos="47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F"/>
    <a:srgbClr val="775CA6"/>
    <a:srgbClr val="D1B887"/>
    <a:srgbClr val="EDE5F0"/>
    <a:srgbClr val="D9CBE1"/>
    <a:srgbClr val="D8CBE1"/>
    <a:srgbClr val="ECE5F0"/>
    <a:srgbClr val="E2CA91"/>
    <a:srgbClr val="33006D"/>
    <a:srgbClr val="330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1"/>
    <p:restoredTop sz="94693"/>
  </p:normalViewPr>
  <p:slideViewPr>
    <p:cSldViewPr snapToGrid="0" snapToObjects="1">
      <p:cViewPr>
        <p:scale>
          <a:sx n="70" d="100"/>
          <a:sy n="70" d="100"/>
        </p:scale>
        <p:origin x="1709" y="-2352"/>
      </p:cViewPr>
      <p:guideLst>
        <p:guide orient="horz" pos="163"/>
        <p:guide pos="47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02A40835-7044-B962-3B13-8D443CB7CB0F}"/>
              </a:ext>
            </a:extLst>
          </p:cNvPr>
          <p:cNvSpPr/>
          <p:nvPr userDrawn="1"/>
        </p:nvSpPr>
        <p:spPr>
          <a:xfrm>
            <a:off x="0" y="15567"/>
            <a:ext cx="7772400" cy="12801598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8708B2-0C59-FC6E-C926-536AC8FEE669}"/>
              </a:ext>
            </a:extLst>
          </p:cNvPr>
          <p:cNvGrpSpPr/>
          <p:nvPr userDrawn="1"/>
        </p:nvGrpSpPr>
        <p:grpSpPr>
          <a:xfrm>
            <a:off x="3176938" y="0"/>
            <a:ext cx="4595462" cy="12801600"/>
            <a:chOff x="3177908" y="0"/>
            <a:chExt cx="4595462" cy="1005840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6CF42A0-95F8-B89E-7A1B-934705C7BB79}"/>
                </a:ext>
              </a:extLst>
            </p:cNvPr>
            <p:cNvSpPr/>
            <p:nvPr/>
          </p:nvSpPr>
          <p:spPr>
            <a:xfrm>
              <a:off x="4197361" y="1"/>
              <a:ext cx="3336289" cy="10058399"/>
            </a:xfrm>
            <a:custGeom>
              <a:avLst/>
              <a:gdLst>
                <a:gd name="connsiteX0" fmla="*/ 0 w 3336289"/>
                <a:gd name="connsiteY0" fmla="*/ 10058399 h 10058399"/>
                <a:gd name="connsiteX1" fmla="*/ 655320 w 3336289"/>
                <a:gd name="connsiteY1" fmla="*/ 10058399 h 10058399"/>
                <a:gd name="connsiteX2" fmla="*/ 3336290 w 3336289"/>
                <a:gd name="connsiteY2" fmla="*/ 0 h 10058399"/>
                <a:gd name="connsiteX3" fmla="*/ 2680969 w 333628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6289" h="10058399">
                  <a:moveTo>
                    <a:pt x="0" y="10058399"/>
                  </a:moveTo>
                  <a:lnTo>
                    <a:pt x="655320" y="10058399"/>
                  </a:lnTo>
                  <a:lnTo>
                    <a:pt x="3336290" y="0"/>
                  </a:lnTo>
                  <a:lnTo>
                    <a:pt x="268096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ADDD011-9AFA-5C4F-C181-77A4E9466A54}"/>
                </a:ext>
              </a:extLst>
            </p:cNvPr>
            <p:cNvSpPr/>
            <p:nvPr/>
          </p:nvSpPr>
          <p:spPr>
            <a:xfrm>
              <a:off x="3177908" y="0"/>
              <a:ext cx="3700779" cy="10058399"/>
            </a:xfrm>
            <a:custGeom>
              <a:avLst/>
              <a:gdLst>
                <a:gd name="connsiteX0" fmla="*/ 2680970 w 3700779"/>
                <a:gd name="connsiteY0" fmla="*/ 0 h 10058399"/>
                <a:gd name="connsiteX1" fmla="*/ 0 w 3700779"/>
                <a:gd name="connsiteY1" fmla="*/ 10058399 h 10058399"/>
                <a:gd name="connsiteX2" fmla="*/ 1019810 w 3700779"/>
                <a:gd name="connsiteY2" fmla="*/ 10058399 h 10058399"/>
                <a:gd name="connsiteX3" fmla="*/ 3700780 w 370077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77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19810" y="10058399"/>
                  </a:lnTo>
                  <a:lnTo>
                    <a:pt x="370078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AF48F6E-1127-1963-289D-0DA44D02E429}"/>
                </a:ext>
              </a:extLst>
            </p:cNvPr>
            <p:cNvSpPr/>
            <p:nvPr/>
          </p:nvSpPr>
          <p:spPr>
            <a:xfrm>
              <a:off x="4853641" y="0"/>
              <a:ext cx="2919729" cy="10058399"/>
            </a:xfrm>
            <a:custGeom>
              <a:avLst/>
              <a:gdLst>
                <a:gd name="connsiteX0" fmla="*/ 2680970 w 2919729"/>
                <a:gd name="connsiteY0" fmla="*/ 0 h 10058399"/>
                <a:gd name="connsiteX1" fmla="*/ 0 w 2919729"/>
                <a:gd name="connsiteY1" fmla="*/ 10058399 h 10058399"/>
                <a:gd name="connsiteX2" fmla="*/ 1024890 w 2919729"/>
                <a:gd name="connsiteY2" fmla="*/ 10058399 h 10058399"/>
                <a:gd name="connsiteX3" fmla="*/ 2919730 w 2919729"/>
                <a:gd name="connsiteY3" fmla="*/ 2947670 h 10058399"/>
                <a:gd name="connsiteX4" fmla="*/ 2919730 w 2919729"/>
                <a:gd name="connsiteY4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972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24890" y="10058399"/>
                  </a:lnTo>
                  <a:lnTo>
                    <a:pt x="2919730" y="2947670"/>
                  </a:lnTo>
                  <a:lnTo>
                    <a:pt x="291973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F61AD87E-E157-3EE5-A6D2-421CB64256A9}"/>
              </a:ext>
            </a:extLst>
          </p:cNvPr>
          <p:cNvSpPr/>
          <p:nvPr userDrawn="1"/>
        </p:nvSpPr>
        <p:spPr>
          <a:xfrm>
            <a:off x="6409080" y="257572"/>
            <a:ext cx="1363321" cy="10505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chemeClr val="bg1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sz="1800" dirty="0"/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0F1531-096C-6271-C77D-86BB326490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" y="183106"/>
            <a:ext cx="2154835" cy="198341"/>
            <a:chOff x="503162" y="3954753"/>
            <a:chExt cx="1723868" cy="124671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0E1A59E-76D4-C87F-0CC6-59CD6BE98BB5}"/>
                </a:ext>
              </a:extLst>
            </p:cNvPr>
            <p:cNvSpPr/>
            <p:nvPr/>
          </p:nvSpPr>
          <p:spPr>
            <a:xfrm>
              <a:off x="503162" y="3954753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09CBBBA-E316-5D97-1C69-D9EDB52C218D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rgbClr val="31006F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CF30AD-6751-A339-3CEF-456F86608F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7" y="464989"/>
            <a:ext cx="2154835" cy="127215"/>
            <a:chOff x="2999006" y="4977079"/>
            <a:chExt cx="1754418" cy="81381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9BF4FCC-9B29-FAA5-792A-1CA1E4B6DC6B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36DFD97-36B9-ADEB-D380-10B9F66A32DE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E036949-8B7B-8850-4CBC-D37B6CDDC143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FF3623-DD9D-A9C0-80E6-5A4988830591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174037B-5939-0ED1-EFC3-191F65D24F11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C87EBE5-3E47-4777-E439-DF0EB3AA8E13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057284-5D39-A09B-E929-5CC49E756900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9F9B0B-ED2C-E83C-02F6-E7E9507CE249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572EC95-CFCE-931A-958F-90E0A19D2094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DABA6503-01BF-D3FA-B081-E5FFC199D7F6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414551C-7F8C-B3B7-863E-9F553FD38160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CB880A0-CDC9-9C74-AD5A-EEE9B85115AE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4108930-64BE-8B99-C0DC-89FC8B817015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7B40B98A-EFEB-BBFC-AC93-B672E2A92FED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DAA459D-3242-C9A1-6928-47EDE21C02B8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7A41E83-8E4C-5603-F0EB-CB4937CA0DD3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73F1DB3-A150-2246-03E6-B27E1CC0DEF6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C3313E05-4E26-9BEA-F91B-C59A72E06720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619A4C-B539-9F21-123F-F9CC936C7AFB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1979576-0659-7F56-9696-AB23A75FA5AD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F33129BB-F35C-0FDA-9BCD-E2125449BEA3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96A9965B-5DEB-8D29-BDA7-458BDE87F22C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28F6D2C-94EF-4A9E-3396-5BD822FA0576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99B3466-53A4-BA71-D4AF-9C728A545CA1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sp>
        <p:nvSpPr>
          <p:cNvPr id="54" name="Freeform 53">
            <a:extLst>
              <a:ext uri="{FF2B5EF4-FFF2-40B4-BE49-F238E27FC236}">
                <a16:creationId xmlns:a16="http://schemas.microsoft.com/office/drawing/2014/main" id="{4B2F5C02-D03E-331A-2C56-861CD478EB03}"/>
              </a:ext>
            </a:extLst>
          </p:cNvPr>
          <p:cNvSpPr/>
          <p:nvPr userDrawn="1"/>
        </p:nvSpPr>
        <p:spPr>
          <a:xfrm>
            <a:off x="0" y="2389605"/>
            <a:ext cx="7772400" cy="5876586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solidFill>
            <a:schemeClr val="bg1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668B8561-2DBC-E3D7-518C-7047790C76CD}"/>
              </a:ext>
            </a:extLst>
          </p:cNvPr>
          <p:cNvSpPr/>
          <p:nvPr userDrawn="1"/>
        </p:nvSpPr>
        <p:spPr>
          <a:xfrm>
            <a:off x="0" y="8759981"/>
            <a:ext cx="7772400" cy="3779644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solidFill>
            <a:schemeClr val="bg1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30134E4-2590-DE0C-3EC8-12BFD31D9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11731" t="-705" r="8332" b="-4159"/>
          <a:stretch/>
        </p:blipFill>
        <p:spPr>
          <a:xfrm>
            <a:off x="16491" y="2389605"/>
            <a:ext cx="7772400" cy="607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2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7B0D81F-0E06-08CB-C801-B2E0D5462CE3}"/>
              </a:ext>
            </a:extLst>
          </p:cNvPr>
          <p:cNvSpPr txBox="1">
            <a:spLocks/>
          </p:cNvSpPr>
          <p:nvPr/>
        </p:nvSpPr>
        <p:spPr>
          <a:xfrm>
            <a:off x="202253" y="997850"/>
            <a:ext cx="4748537" cy="773463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sz="2600" dirty="0"/>
              <a:t>EMBRACING A NEW ERA</a:t>
            </a:r>
            <a:br>
              <a:rPr lang="en-US" sz="2600" dirty="0"/>
            </a:br>
            <a:r>
              <a:rPr lang="en-US" sz="2600" dirty="0"/>
              <a:t>OF GLOBAL HEALTH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5C25A1-35AA-5FC3-1C3B-86B93BD95BA5}"/>
              </a:ext>
            </a:extLst>
          </p:cNvPr>
          <p:cNvSpPr txBox="1">
            <a:spLocks/>
          </p:cNvSpPr>
          <p:nvPr/>
        </p:nvSpPr>
        <p:spPr>
          <a:xfrm>
            <a:off x="195734" y="640249"/>
            <a:ext cx="3336289" cy="20013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STRATEGIC PLAN 2022 - 2024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0D3DDCBD-B6A9-E689-A307-9068E3FE40AB}"/>
              </a:ext>
            </a:extLst>
          </p:cNvPr>
          <p:cNvSpPr txBox="1">
            <a:spLocks/>
          </p:cNvSpPr>
          <p:nvPr/>
        </p:nvSpPr>
        <p:spPr>
          <a:xfrm>
            <a:off x="195734" y="1779717"/>
            <a:ext cx="7114916" cy="47148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0" i="0" kern="1200" baseline="0">
                <a:solidFill>
                  <a:srgbClr val="D1B8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DGH is committed to an equity-driven approach to research, training, and service that</a:t>
            </a:r>
          </a:p>
          <a:p>
            <a:r>
              <a:rPr lang="en-US" dirty="0"/>
              <a:t>strengthens health systems and confronts emerging threats to vulnerable populations worldwide.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A551B62-6DCE-BFFF-E0A3-CE41A2F9439E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95735" y="2465733"/>
            <a:ext cx="7050335" cy="4305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sz="1400" dirty="0">
                <a:solidFill>
                  <a:srgbClr val="775C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STRATEGIC PLAN IS FORMULATED ACROSS FOUR LEVERS.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03319D5-9B8B-0122-171B-7C00000A7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53" y="2829899"/>
            <a:ext cx="1088171" cy="1088170"/>
          </a:xfrm>
          <a:prstGeom prst="rect">
            <a:avLst/>
          </a:prstGeom>
        </p:spPr>
      </p:pic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3038527-D3AA-0075-6769-A516D6278E88}"/>
              </a:ext>
            </a:extLst>
          </p:cNvPr>
          <p:cNvSpPr txBox="1">
            <a:spLocks/>
          </p:cNvSpPr>
          <p:nvPr/>
        </p:nvSpPr>
        <p:spPr>
          <a:xfrm>
            <a:off x="1397814" y="2899402"/>
            <a:ext cx="6374586" cy="4515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Transform Our Learning Environment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42270F90-DAB6-E895-DBA5-8D90BED09E11}"/>
              </a:ext>
            </a:extLst>
          </p:cNvPr>
          <p:cNvSpPr txBox="1">
            <a:spLocks/>
          </p:cNvSpPr>
          <p:nvPr/>
        </p:nvSpPr>
        <p:spPr>
          <a:xfrm>
            <a:off x="1397815" y="3183069"/>
            <a:ext cx="5383392" cy="69608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dismantle systematic health disparities we will reshape our curriculum and diversify our classrooms and workforce to understand and address the long-term effects of structural racism and colonialism.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23D1FF9-19AD-473B-2ECF-355B65F4CA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2253" y="4160546"/>
            <a:ext cx="1088171" cy="1088170"/>
          </a:xfrm>
          <a:prstGeom prst="rect">
            <a:avLst/>
          </a:prstGeom>
        </p:spPr>
      </p:pic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506592C7-7DA2-4E4F-A6C4-81EB4EEEAEDD}"/>
              </a:ext>
            </a:extLst>
          </p:cNvPr>
          <p:cNvSpPr txBox="1">
            <a:spLocks/>
          </p:cNvSpPr>
          <p:nvPr/>
        </p:nvSpPr>
        <p:spPr>
          <a:xfrm>
            <a:off x="1397814" y="4177100"/>
            <a:ext cx="6374586" cy="353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Catalyze Interdisciplinary Solutions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F2F01149-47F4-4E0C-906B-7F322466027D}"/>
              </a:ext>
            </a:extLst>
          </p:cNvPr>
          <p:cNvSpPr txBox="1">
            <a:spLocks/>
          </p:cNvSpPr>
          <p:nvPr/>
        </p:nvSpPr>
        <p:spPr>
          <a:xfrm>
            <a:off x="1397815" y="4460768"/>
            <a:ext cx="5383392" cy="69608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dismantle systematic health disparities we will reshape our curriculum and diversify our classrooms and workforce to understand and address the long-term effects of structural racism and colonialism.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844D9E2-1FF0-9C54-9B7B-A1D931BFF5E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02253" y="5491193"/>
            <a:ext cx="1088171" cy="1088170"/>
          </a:xfrm>
          <a:prstGeom prst="rect">
            <a:avLst/>
          </a:prstGeom>
        </p:spPr>
      </p:pic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F86D838D-445B-8CA5-634B-E5E889766179}"/>
              </a:ext>
            </a:extLst>
          </p:cNvPr>
          <p:cNvSpPr txBox="1">
            <a:spLocks/>
          </p:cNvSpPr>
          <p:nvPr/>
        </p:nvSpPr>
        <p:spPr>
          <a:xfrm>
            <a:off x="1397814" y="5456937"/>
            <a:ext cx="6374586" cy="45332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Optimize Research to Improve Health Systems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55A1BB19-787F-99FA-A2C9-C38C33F91E7E}"/>
              </a:ext>
            </a:extLst>
          </p:cNvPr>
          <p:cNvSpPr txBox="1">
            <a:spLocks/>
          </p:cNvSpPr>
          <p:nvPr/>
        </p:nvSpPr>
        <p:spPr>
          <a:xfrm>
            <a:off x="1397815" y="5740605"/>
            <a:ext cx="5383392" cy="69608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create sustainable impact, we will embrace a whole-systems approach that strengthens capacity and resiliency in health systems around the world that is prepared to respond to evolving health needs.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3C2FED3-BAA5-BE75-C796-2120D9F32F8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02253" y="6821841"/>
            <a:ext cx="1088171" cy="1088170"/>
          </a:xfrm>
          <a:prstGeom prst="rect">
            <a:avLst/>
          </a:prstGeom>
        </p:spPr>
      </p:pic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0EA4DD55-9033-27E5-8F21-C020FBAD3AE7}"/>
              </a:ext>
            </a:extLst>
          </p:cNvPr>
          <p:cNvSpPr txBox="1">
            <a:spLocks/>
          </p:cNvSpPr>
          <p:nvPr/>
        </p:nvSpPr>
        <p:spPr>
          <a:xfrm>
            <a:off x="1397814" y="6891343"/>
            <a:ext cx="6374586" cy="45332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Cultivating Equitable Partnerships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12F8E1A7-6D3B-6671-912E-60DCE919100B}"/>
              </a:ext>
            </a:extLst>
          </p:cNvPr>
          <p:cNvSpPr txBox="1">
            <a:spLocks/>
          </p:cNvSpPr>
          <p:nvPr/>
        </p:nvSpPr>
        <p:spPr>
          <a:xfrm>
            <a:off x="1397815" y="7175011"/>
            <a:ext cx="5383392" cy="69608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develop lasting, context-appropriate solutions to global health challenges, we will elevate the institutional power, resources, and decision-making authority of Global South research partners.</a:t>
            </a:r>
          </a:p>
        </p:txBody>
      </p:sp>
      <p:sp>
        <p:nvSpPr>
          <p:cNvPr id="30" name="Title 2">
            <a:extLst>
              <a:ext uri="{FF2B5EF4-FFF2-40B4-BE49-F238E27FC236}">
                <a16:creationId xmlns:a16="http://schemas.microsoft.com/office/drawing/2014/main" id="{B0A46CD3-0544-ED65-EF08-6B9CEAA43BB2}"/>
              </a:ext>
            </a:extLst>
          </p:cNvPr>
          <p:cNvSpPr txBox="1">
            <a:spLocks/>
          </p:cNvSpPr>
          <p:nvPr/>
        </p:nvSpPr>
        <p:spPr>
          <a:xfrm>
            <a:off x="1511932" y="8287651"/>
            <a:ext cx="4748537" cy="451528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algn="ctr"/>
            <a:r>
              <a:rPr lang="en-US" dirty="0">
                <a:latin typeface="Encode Sans Normal" panose="02000000000000000000" pitchFamily="2" charset="77"/>
              </a:rPr>
              <a:t>Our Plan For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6BF308C0-98F8-E018-B4E5-0E4E5A264222}"/>
              </a:ext>
            </a:extLst>
          </p:cNvPr>
          <p:cNvSpPr txBox="1">
            <a:spLocks/>
          </p:cNvSpPr>
          <p:nvPr/>
        </p:nvSpPr>
        <p:spPr>
          <a:xfrm>
            <a:off x="144865" y="8900993"/>
            <a:ext cx="3143601" cy="59761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Transforming Our</a:t>
            </a:r>
          </a:p>
          <a:p>
            <a:r>
              <a:rPr lang="en-US" sz="16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     Learning Environment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38F97FD3-2EF3-5C67-DA85-F7395F817596}"/>
              </a:ext>
            </a:extLst>
          </p:cNvPr>
          <p:cNvSpPr txBox="1">
            <a:spLocks/>
          </p:cNvSpPr>
          <p:nvPr/>
        </p:nvSpPr>
        <p:spPr>
          <a:xfrm>
            <a:off x="357322" y="9498607"/>
            <a:ext cx="3143601" cy="136322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 resources and mentorship opportunities for underrepresented faculty, staff, students, and trainees.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Integrate antiracist </a:t>
            </a: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principles into curriculum, research, and training.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Establish new academic partnerships with institutions in the Global South.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A3A1E259-959C-30DD-72F1-7957B319268F}"/>
              </a:ext>
            </a:extLst>
          </p:cNvPr>
          <p:cNvSpPr txBox="1">
            <a:spLocks/>
          </p:cNvSpPr>
          <p:nvPr/>
        </p:nvSpPr>
        <p:spPr>
          <a:xfrm>
            <a:off x="144865" y="11014323"/>
            <a:ext cx="3274880" cy="59761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Catalyzing</a:t>
            </a:r>
          </a:p>
          <a:p>
            <a:r>
              <a:rPr lang="en-US" sz="1600" dirty="0">
                <a:solidFill>
                  <a:srgbClr val="33006F"/>
                </a:solidFill>
                <a:latin typeface="ENCODE SANS COMPRESSED BLACK" panose="02000000000000000000" pitchFamily="2" charset="77"/>
              </a:rPr>
              <a:t>    </a:t>
            </a:r>
            <a:r>
              <a:rPr lang="en-US" sz="16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Interdisciplinary Solutions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1FA45490-22C9-C2C3-F02F-F7AA674ADA1E}"/>
              </a:ext>
            </a:extLst>
          </p:cNvPr>
          <p:cNvSpPr txBox="1">
            <a:spLocks/>
          </p:cNvSpPr>
          <p:nvPr/>
        </p:nvSpPr>
        <p:spPr>
          <a:xfrm>
            <a:off x="357322" y="11611937"/>
            <a:ext cx="3143601" cy="98671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Highlight, catalyze, and increase funding for interdisciplinary approaches within DGH.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 interdisciplinary experts in   scientific priority areas.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FF31DF61-8902-9A61-6B79-5797145B7586}"/>
              </a:ext>
            </a:extLst>
          </p:cNvPr>
          <p:cNvSpPr txBox="1">
            <a:spLocks/>
          </p:cNvSpPr>
          <p:nvPr/>
        </p:nvSpPr>
        <p:spPr>
          <a:xfrm>
            <a:off x="3513046" y="8900993"/>
            <a:ext cx="6374586" cy="69608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Optimizing Research to</a:t>
            </a:r>
          </a:p>
          <a:p>
            <a:r>
              <a:rPr lang="en-US" sz="1600" dirty="0">
                <a:solidFill>
                  <a:srgbClr val="33006F"/>
                </a:solidFill>
                <a:latin typeface="ENCODE SANS COMPRESSED BLACK" panose="02000000000000000000" pitchFamily="2" charset="77"/>
              </a:rPr>
              <a:t>    </a:t>
            </a:r>
            <a:r>
              <a:rPr lang="en-US" sz="16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 Improve Health Systems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B01B8BC2-C282-9F40-6C9F-BD87165D63E7}"/>
              </a:ext>
            </a:extLst>
          </p:cNvPr>
          <p:cNvSpPr txBox="1">
            <a:spLocks/>
          </p:cNvSpPr>
          <p:nvPr/>
        </p:nvSpPr>
        <p:spPr>
          <a:xfrm>
            <a:off x="3725502" y="9498607"/>
            <a:ext cx="3751777" cy="136322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Pursue grants and contracts that address topics relevant to multiple Centers, Programs, and Initiatives.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health systems and policy approaches in research, and offer training in systems thinking.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from leaders in the Global South about health systems and policy needs and jointly develop responsive programs.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BB6F4C95-B746-2BEA-D8EA-1CF72FF0B8AD}"/>
              </a:ext>
            </a:extLst>
          </p:cNvPr>
          <p:cNvSpPr txBox="1">
            <a:spLocks/>
          </p:cNvSpPr>
          <p:nvPr/>
        </p:nvSpPr>
        <p:spPr>
          <a:xfrm>
            <a:off x="3513046" y="10953724"/>
            <a:ext cx="6374586" cy="69608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Cultivating</a:t>
            </a:r>
          </a:p>
          <a:p>
            <a:r>
              <a:rPr lang="en-US" sz="1600" dirty="0">
                <a:solidFill>
                  <a:srgbClr val="33006F"/>
                </a:solidFill>
                <a:effectLst/>
                <a:latin typeface="ENCODE SANS COMPRESSED BLACK" panose="02000000000000000000" pitchFamily="2" charset="77"/>
              </a:rPr>
              <a:t>     Equitable Partnerships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A0AB4E2C-B68B-DC3C-D41F-71AD928DBF8A}"/>
              </a:ext>
            </a:extLst>
          </p:cNvPr>
          <p:cNvSpPr txBox="1">
            <a:spLocks/>
          </p:cNvSpPr>
          <p:nvPr/>
        </p:nvSpPr>
        <p:spPr>
          <a:xfrm>
            <a:off x="3725502" y="11551338"/>
            <a:ext cx="3850952" cy="111962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Establish a Partners Advisory Board (PAB) and align UW   support for capacity strengthening to identified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Publish guidelines, frameworks, and metrics for power   and resource sharing developed in collaboration with   domestic and international partners.</a:t>
            </a:r>
          </a:p>
        </p:txBody>
      </p:sp>
    </p:spTree>
    <p:extLst>
      <p:ext uri="{BB962C8B-B14F-4D97-AF65-F5344CB8AC3E}">
        <p14:creationId xmlns:p14="http://schemas.microsoft.com/office/powerpoint/2010/main" val="240416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358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ENCODE SANS COMPRESSED BLACK</vt:lpstr>
      <vt:lpstr>Encode Sans Normal</vt:lpstr>
      <vt:lpstr>Encode Sans Normal Black</vt:lpstr>
      <vt:lpstr>Open Sans</vt:lpstr>
      <vt:lpstr>Open Sans Extrabold</vt:lpstr>
      <vt:lpstr>Office Theme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 IPSUM DOLOR  SIT AMET</dc:title>
  <dc:creator>Bradley Santos</dc:creator>
  <cp:lastModifiedBy>Monika Salita</cp:lastModifiedBy>
  <cp:revision>27</cp:revision>
  <dcterms:created xsi:type="dcterms:W3CDTF">2014-11-18T22:35:20Z</dcterms:created>
  <dcterms:modified xsi:type="dcterms:W3CDTF">2023-07-07T16:13:49Z</dcterms:modified>
</cp:coreProperties>
</file>